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1"/>
  </p:notesMasterIdLst>
  <p:sldIdLst>
    <p:sldId id="256" r:id="rId2"/>
    <p:sldId id="264" r:id="rId3"/>
    <p:sldId id="344" r:id="rId4"/>
    <p:sldId id="267" r:id="rId5"/>
    <p:sldId id="342" r:id="rId6"/>
    <p:sldId id="273" r:id="rId7"/>
    <p:sldId id="274" r:id="rId8"/>
    <p:sldId id="281" r:id="rId9"/>
    <p:sldId id="269" r:id="rId10"/>
    <p:sldId id="257" r:id="rId11"/>
    <p:sldId id="270" r:id="rId12"/>
    <p:sldId id="275" r:id="rId13"/>
    <p:sldId id="276" r:id="rId14"/>
    <p:sldId id="282" r:id="rId15"/>
    <p:sldId id="277" r:id="rId16"/>
    <p:sldId id="258" r:id="rId17"/>
    <p:sldId id="262" r:id="rId18"/>
    <p:sldId id="279" r:id="rId19"/>
    <p:sldId id="280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9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271" r:id="rId58"/>
    <p:sldId id="261" r:id="rId59"/>
    <p:sldId id="278" r:id="rId60"/>
    <p:sldId id="327" r:id="rId61"/>
    <p:sldId id="333" r:id="rId62"/>
    <p:sldId id="331" r:id="rId63"/>
    <p:sldId id="330" r:id="rId64"/>
    <p:sldId id="332" r:id="rId65"/>
    <p:sldId id="328" r:id="rId66"/>
    <p:sldId id="329" r:id="rId67"/>
    <p:sldId id="334" r:id="rId68"/>
    <p:sldId id="335" r:id="rId69"/>
    <p:sldId id="336" r:id="rId70"/>
    <p:sldId id="337" r:id="rId71"/>
    <p:sldId id="341" r:id="rId72"/>
    <p:sldId id="263" r:id="rId73"/>
    <p:sldId id="299" r:id="rId74"/>
    <p:sldId id="307" r:id="rId75"/>
    <p:sldId id="308" r:id="rId76"/>
    <p:sldId id="318" r:id="rId77"/>
    <p:sldId id="338" r:id="rId78"/>
    <p:sldId id="339" r:id="rId79"/>
    <p:sldId id="340" r:id="rId8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216" y="93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log in in the</a:t>
            </a:r>
            <a:r>
              <a:rPr lang="en-US" baseline="0" dirty="0"/>
              <a:t> morning and see what has been done and by who.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6/22/24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penhub.net/repositories/compa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11" y="3497213"/>
            <a:ext cx="2091820" cy="2091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685573" y="3526184"/>
            <a:ext cx="2646485" cy="2091819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500D621-634F-50DF-599E-32EF568D9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Git and 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4035E8-3684-5EDC-6F8A-4E6AF3E7D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800" dirty="0"/>
              <a:t>R. Burke Squires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June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Created by Linus Torvalds, April 2005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Replacement for </a:t>
            </a:r>
            <a:r>
              <a:rPr lang="en-US" dirty="0" err="1"/>
              <a:t>bitkeeper</a:t>
            </a:r>
            <a:r>
              <a:rPr lang="en-US" dirty="0"/>
              <a:t> to manage Linux kernel changes</a:t>
            </a:r>
          </a:p>
          <a:p>
            <a:endParaRPr lang="en-US" dirty="0"/>
          </a:p>
          <a:p>
            <a:r>
              <a:rPr lang="en-US" dirty="0"/>
              <a:t>A command line version control program</a:t>
            </a:r>
          </a:p>
          <a:p>
            <a:endParaRPr lang="en-US" dirty="0"/>
          </a:p>
          <a:p>
            <a:r>
              <a:rPr lang="en-US" dirty="0"/>
              <a:t>Uses checksums to ensure data integrity </a:t>
            </a:r>
          </a:p>
          <a:p>
            <a:endParaRPr lang="en-US" dirty="0"/>
          </a:p>
          <a:p>
            <a:r>
              <a:rPr lang="en-US" dirty="0"/>
              <a:t>Distributed version control (like </a:t>
            </a:r>
            <a:r>
              <a:rPr lang="en-US" dirty="0" err="1"/>
              <a:t>bitkeeper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Cross-platform (including windows!)</a:t>
            </a:r>
          </a:p>
          <a:p>
            <a:endParaRPr lang="en-US" dirty="0"/>
          </a:p>
          <a:p>
            <a:r>
              <a:rPr lang="en-US" dirty="0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495300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84C-366E-F9CD-34D7-C20A222D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https://www.openhub.net/repositories/compare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/1QyLoOu</a:t>
            </a:r>
          </a:p>
          <a:p>
            <a:r>
              <a:rPr lang="en-US" dirty="0"/>
              <a:t>http://</a:t>
            </a:r>
            <a:r>
              <a:rPr lang="en-US" dirty="0" err="1"/>
              <a:t>www.indeed.com</a:t>
            </a:r>
            <a:r>
              <a:rPr lang="en-US" dirty="0"/>
              <a:t>/</a:t>
            </a:r>
            <a:r>
              <a:rPr lang="en-US" dirty="0" err="1"/>
              <a:t>jobtrends</a:t>
            </a:r>
            <a:r>
              <a:rPr lang="en-US" dirty="0"/>
              <a:t>/</a:t>
            </a:r>
            <a:r>
              <a:rPr lang="en-US" dirty="0" err="1"/>
              <a:t>q-svn-q-git-q-subversion-q-github.html?relative</a:t>
            </a:r>
            <a:r>
              <a:rPr lang="en-US" dirty="0"/>
              <a:t>=1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6-04-26 at 1.20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3" y="1251552"/>
            <a:ext cx="604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Git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“If you’re not distributed, you’re not worth using.” – Linus </a:t>
            </a:r>
            <a:r>
              <a:rPr lang="en-US" dirty="0" err="1"/>
              <a:t>torvalds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connect to central server</a:t>
            </a:r>
          </a:p>
          <a:p>
            <a:endParaRPr lang="en-US" dirty="0"/>
          </a:p>
          <a:p>
            <a:r>
              <a:rPr lang="en-US" dirty="0"/>
              <a:t>Can work without internet connection</a:t>
            </a:r>
          </a:p>
          <a:p>
            <a:endParaRPr lang="en-US" dirty="0"/>
          </a:p>
          <a:p>
            <a:r>
              <a:rPr lang="en-US" dirty="0"/>
              <a:t>No single failure point</a:t>
            </a:r>
          </a:p>
          <a:p>
            <a:endParaRPr lang="en-US" dirty="0"/>
          </a:p>
          <a:p>
            <a:r>
              <a:rPr lang="en-US" dirty="0"/>
              <a:t>Developers can work independently and merge their work later</a:t>
            </a:r>
          </a:p>
          <a:p>
            <a:endParaRPr lang="en-US" dirty="0"/>
          </a:p>
          <a:p>
            <a:r>
              <a:rPr lang="en-US" dirty="0"/>
              <a:t>Every copy of a git repository can serve either as the server or as a client (and has complete history!) </a:t>
            </a:r>
          </a:p>
          <a:p>
            <a:endParaRPr lang="en-US" dirty="0"/>
          </a:p>
          <a:p>
            <a:r>
              <a:rPr lang="en-US" dirty="0"/>
              <a:t>Git tracks changes, not versions </a:t>
            </a:r>
          </a:p>
          <a:p>
            <a:endParaRPr lang="en-US" dirty="0"/>
          </a:p>
          <a:p>
            <a:r>
              <a:rPr lang="en-US" dirty="0"/>
              <a:t>Bunch of little change sets floating around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Is Git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People primarily working with source code</a:t>
            </a:r>
          </a:p>
          <a:p>
            <a:endParaRPr lang="en-US" dirty="0"/>
          </a:p>
          <a:p>
            <a:r>
              <a:rPr lang="en-US" dirty="0"/>
              <a:t>Anyone wanting to track edits (especially changes to text files)</a:t>
            </a:r>
          </a:p>
          <a:p>
            <a:pPr lvl="1"/>
            <a:r>
              <a:rPr lang="en-US" dirty="0"/>
              <a:t>Review history of changes</a:t>
            </a:r>
          </a:p>
          <a:p>
            <a:pPr lvl="1"/>
            <a:r>
              <a:rPr lang="en-US" dirty="0"/>
              <a:t>Anyone wanting to share, merge changes</a:t>
            </a:r>
          </a:p>
          <a:p>
            <a:endParaRPr lang="en-US" dirty="0"/>
          </a:p>
          <a:p>
            <a:r>
              <a:rPr lang="en-US" dirty="0"/>
              <a:t>Anyone not afraid of </a:t>
            </a:r>
          </a:p>
          <a:p>
            <a:pPr lvl="1"/>
            <a:r>
              <a:rPr lang="en-US" dirty="0"/>
              <a:t>Command line tools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395" y="6013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492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Most popular languages used with </a:t>
            </a:r>
            <a:r>
              <a:rPr lang="en-US" dirty="0" err="1"/>
              <a:t>Git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ASP</a:t>
            </a:r>
          </a:p>
          <a:p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/>
              <a:t>Ruby on Rails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Objective C</a:t>
            </a:r>
          </a:p>
          <a:p>
            <a:r>
              <a:rPr lang="en-US" dirty="0"/>
              <a:t>Haskell</a:t>
            </a:r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ActionScript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3932872"/>
            <a:ext cx="4249625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Not as useful for image, movies, </a:t>
            </a:r>
          </a:p>
          <a:p>
            <a:r>
              <a:rPr lang="en-US" sz="2400" dirty="0"/>
              <a:t>music…and files that must be </a:t>
            </a:r>
          </a:p>
          <a:p>
            <a:r>
              <a:rPr lang="en-US" sz="2400" dirty="0"/>
              <a:t>interpreted (.</a:t>
            </a:r>
            <a:r>
              <a:rPr lang="en-US" sz="2400" dirty="0" err="1"/>
              <a:t>pdf</a:t>
            </a:r>
            <a:r>
              <a:rPr lang="en-US" sz="2400" dirty="0"/>
              <a:t>, .</a:t>
            </a:r>
            <a:r>
              <a:rPr lang="en-US" sz="2400" dirty="0" err="1"/>
              <a:t>psd</a:t>
            </a:r>
            <a:r>
              <a:rPr lang="en-US" sz="2400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How Do I Get It?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F9B2D-E5F2-B37E-6092-ABBBBFF8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9700"/>
            <a:ext cx="7092254" cy="4089143"/>
          </a:xfr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What Is A Repository?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37685-9439-7E21-869D-7BC8325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2" indent="-457182">
              <a:buFont typeface="Arial"/>
              <a:buChar char="•"/>
            </a:pPr>
            <a:r>
              <a:rPr lang="en-US" sz="2400" dirty="0"/>
              <a:t>“repo” = repository</a:t>
            </a:r>
          </a:p>
          <a:p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usually used to organize a single project</a:t>
            </a:r>
          </a:p>
          <a:p>
            <a:pPr marL="285738" indent="-285738">
              <a:buFontTx/>
              <a:buChar char="-"/>
            </a:pPr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Two-tree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2FD2C-59CE-FCE7-5D11-0322B5FD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14700" y="8699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65449" y="2019300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162301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7" y="3162301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b="1" dirty="0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1476220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3592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1908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3601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1137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3543544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9" y="44185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2672835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2698084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Autofit/>
          </a:bodyPr>
          <a:lstStyle/>
          <a:p>
            <a:r>
              <a:rPr lang="en-US" dirty="0"/>
              <a:t>Introduction to version (source) control</a:t>
            </a:r>
          </a:p>
          <a:p>
            <a:pPr lvl="1"/>
            <a:r>
              <a:rPr lang="en-US" dirty="0"/>
              <a:t>History and fundamental concepts behind version (source) control</a:t>
            </a:r>
          </a:p>
          <a:p>
            <a:pPr lvl="1"/>
            <a:r>
              <a:rPr lang="en-US" dirty="0"/>
              <a:t>Centralized vs. distributed version control</a:t>
            </a:r>
          </a:p>
          <a:p>
            <a:r>
              <a:rPr lang="en-US" dirty="0"/>
              <a:t>Introduction to Git </a:t>
            </a:r>
          </a:p>
          <a:p>
            <a:pPr lvl="1"/>
            <a:r>
              <a:rPr lang="en-US" dirty="0"/>
              <a:t>What is Git? Basic </a:t>
            </a:r>
            <a:r>
              <a:rPr lang="en-US" dirty="0" err="1"/>
              <a:t>Git</a:t>
            </a:r>
            <a:r>
              <a:rPr lang="en-US" dirty="0"/>
              <a:t> concepts and architecture </a:t>
            </a:r>
          </a:p>
          <a:p>
            <a:pPr lvl="1"/>
            <a:r>
              <a:rPr lang="en-US" dirty="0"/>
              <a:t>Git workflows: Creating a new repo  (adding, committing code)</a:t>
            </a:r>
          </a:p>
          <a:p>
            <a:pPr lvl="1"/>
            <a:r>
              <a:rPr lang="en-US" dirty="0"/>
              <a:t>HEAD</a:t>
            </a:r>
          </a:p>
          <a:p>
            <a:pPr lvl="1"/>
            <a:r>
              <a:rPr lang="en-US" dirty="0"/>
              <a:t>Git commands (checking out code)</a:t>
            </a:r>
          </a:p>
          <a:p>
            <a:pPr lvl="1"/>
            <a:r>
              <a:rPr lang="en-US" dirty="0"/>
              <a:t>Master vs branch concept</a:t>
            </a:r>
          </a:p>
          <a:p>
            <a:pPr lvl="1"/>
            <a:r>
              <a:rPr lang="en-US" dirty="0"/>
              <a:t>Creating a branch/switching between branches</a:t>
            </a:r>
          </a:p>
          <a:p>
            <a:pPr lvl="1"/>
            <a:r>
              <a:rPr lang="en-US" dirty="0"/>
              <a:t>Merging branches and resolving conflicts</a:t>
            </a:r>
          </a:p>
          <a:p>
            <a:r>
              <a:rPr lang="en-US" dirty="0"/>
              <a:t>Introduction to GitHub</a:t>
            </a:r>
          </a:p>
          <a:p>
            <a:pPr lvl="1"/>
            <a:r>
              <a:rPr lang="en-US" dirty="0"/>
              <a:t>What is GitHub? Basic </a:t>
            </a:r>
            <a:r>
              <a:rPr lang="en-US" dirty="0" err="1"/>
              <a:t>GitHub</a:t>
            </a:r>
            <a:r>
              <a:rPr lang="en-US" dirty="0"/>
              <a:t> concepts</a:t>
            </a:r>
          </a:p>
          <a:p>
            <a:pPr lvl="1"/>
            <a:r>
              <a:rPr lang="en-US" dirty="0"/>
              <a:t>GitHub in practice: Distributed version control</a:t>
            </a:r>
          </a:p>
          <a:p>
            <a:pPr lvl="1"/>
            <a:r>
              <a:rPr lang="en-US" dirty="0"/>
              <a:t>Cloning a remote repo</a:t>
            </a:r>
          </a:p>
          <a:p>
            <a:pPr lvl="1"/>
            <a:r>
              <a:rPr lang="en-US" dirty="0"/>
              <a:t>Fetching/Pushing to a remote repo</a:t>
            </a:r>
          </a:p>
          <a:p>
            <a:pPr lvl="1"/>
            <a:r>
              <a:rPr lang="en-US" dirty="0"/>
              <a:t>Collaborating using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 simple Git workflow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6138"/>
            <a:ext cx="8686800" cy="5105400"/>
          </a:xfrm>
        </p:spPr>
        <p:txBody>
          <a:bodyPr>
            <a:normAutofit fontScale="85000" lnSpcReduction="20000"/>
          </a:bodyPr>
          <a:lstStyle/>
          <a:p>
            <a:pPr marL="514330" indent="-514330">
              <a:buAutoNum type="arabicPeriod"/>
            </a:pPr>
            <a:r>
              <a:rPr lang="en-US"/>
              <a:t>Initialize a new project in a directory:</a:t>
            </a: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	git init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/>
              <a:t>2. 	Add a file using a text editor to the directory</a:t>
            </a:r>
          </a:p>
          <a:p>
            <a:pPr marL="0" indent="0">
              <a:buNone/>
            </a:pPr>
            <a:r>
              <a:rPr lang="en-US"/>
              <a:t>3. 	</a:t>
            </a:r>
            <a:r>
              <a:rPr lang="en-US" sz="3000"/>
              <a:t>Add every change that has been made to the directory:</a:t>
            </a: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</a:t>
            </a: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	git add . 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514330" indent="-514330">
              <a:buAutoNum type="arabicPeriod" startAt="4"/>
            </a:pPr>
            <a:r>
              <a:rPr lang="en-US"/>
              <a:t>Commit the change to the repo: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	git commit –m “important message here”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14500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16501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initializing a new </a:t>
            </a:r>
            <a:r>
              <a:rPr lang="en-US" b="1" dirty="0" err="1"/>
              <a:t>git</a:t>
            </a:r>
            <a:r>
              <a:rPr lang="en-US" b="1" dirty="0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Commit changes with </a:t>
            </a:r>
          </a:p>
          <a:p>
            <a:pPr marL="0" indent="0">
              <a:buNone/>
            </a:pPr>
            <a:r>
              <a:rPr lang="en-US" dirty="0"/>
              <a:t>     a message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Add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Make changes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561" y="13111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1950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4" y="39486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9" y="4253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4" y="250773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0731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36363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225521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what it does (present tense)</a:t>
            </a:r>
          </a:p>
          <a:p>
            <a:endParaRPr lang="en-US" dirty="0"/>
          </a:p>
          <a:p>
            <a:r>
              <a:rPr lang="en-US" dirty="0"/>
              <a:t>Single line summary followed by blank space followed by more complete description</a:t>
            </a:r>
          </a:p>
          <a:p>
            <a:endParaRPr lang="en-US" dirty="0"/>
          </a:p>
          <a:p>
            <a:r>
              <a:rPr lang="en-US" dirty="0"/>
              <a:t>Keep lines to &lt;= 72 characters</a:t>
            </a:r>
          </a:p>
          <a:p>
            <a:endParaRPr lang="en-US" dirty="0"/>
          </a:p>
          <a:p>
            <a:r>
              <a:rPr lang="en-US" dirty="0"/>
              <a:t>Ticket or bug number helps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 dirty="0"/>
              <a:t>Good: </a:t>
            </a:r>
            <a:r>
              <a:rPr lang="en-US" dirty="0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               Monday with Darrell.”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2" y="681337"/>
            <a:ext cx="4590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</a:t>
            </a:r>
            <a:r>
              <a:rPr lang="en-US" sz="2400" dirty="0">
                <a:solidFill>
                  <a:srgbClr val="0000FF"/>
                </a:solidFill>
              </a:rPr>
              <a:t>:  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 dirty="0"/>
              <a:t>Good: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</a:t>
            </a:r>
            <a:endParaRPr lang="en-US" sz="2400" dirty="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2" y="2302129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2864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5500"/>
            <a:ext cx="638008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9664"/>
            <a:ext cx="5105400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2" y="1155701"/>
            <a:ext cx="181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3" y="88901"/>
            <a:ext cx="2514599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3" y="889001"/>
            <a:ext cx="2514599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3" y="1417312"/>
            <a:ext cx="2514599" cy="261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3" y="1417311"/>
            <a:ext cx="2514599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3" y="1417311"/>
            <a:ext cx="2514599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2" y="1678921"/>
            <a:ext cx="21771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SHA1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2" y="4093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“SHA</a:t>
            </a:r>
            <a:r>
              <a:rPr lang="en-US" sz="2800" dirty="0">
                <a:solidFill>
                  <a:srgbClr val="FF6600"/>
                </a:solidFill>
              </a:rPr>
              <a:t>s</a:t>
            </a:r>
            <a:r>
              <a:rPr lang="en-US" sz="3200" dirty="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/>
              <a:t>The HEAD Pointer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018" y="38100"/>
            <a:ext cx="3554785" cy="297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028701"/>
            <a:ext cx="79142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000" dirty="0"/>
              <a:t>points to a specific commit in repo</a:t>
            </a:r>
          </a:p>
          <a:p>
            <a:pPr marL="285738" indent="-285738">
              <a:buFontTx/>
              <a:buChar char="-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as new commits are made, the pointer </a:t>
            </a:r>
          </a:p>
          <a:p>
            <a:r>
              <a:rPr lang="en-US" sz="2000" dirty="0"/>
              <a:t>      changes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(not the working directory or staging index)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last state of repo (what was checked out initially)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HEAD points to parent of next commit (where writing the next commit </a:t>
            </a:r>
          </a:p>
          <a:p>
            <a:r>
              <a:rPr lang="en-US" sz="2000" dirty="0"/>
              <a:t>       takes place)</a:t>
            </a:r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2" y="2794004"/>
            <a:ext cx="785856" cy="1073209"/>
            <a:chOff x="7498751" y="3365500"/>
            <a:chExt cx="785856" cy="1073209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599"/>
              <a:ext cx="7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81" y="50800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4" y="8773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27940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90502" y="4020067"/>
            <a:ext cx="84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branch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0121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Which</a:t>
            </a:r>
            <a:r>
              <a:rPr lang="en-US" b="1" dirty="0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status </a:t>
            </a:r>
            <a:r>
              <a:rPr lang="en-US" dirty="0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52900"/>
            <a:ext cx="5708074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51" y="22940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29565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2310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4860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5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What</a:t>
            </a:r>
            <a:r>
              <a:rPr lang="en-US" b="1" dirty="0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– compares changes to files between repo and working directory</a:t>
            </a:r>
          </a:p>
          <a:p>
            <a:endParaRPr lang="en-US" dirty="0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1401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4533902"/>
            <a:ext cx="5837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00FF"/>
                </a:solidFill>
              </a:rPr>
              <a:t>git diff --staged - </a:t>
            </a:r>
            <a:r>
              <a:rPr lang="en-US" sz="2000" dirty="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00FF"/>
                </a:solidFill>
              </a:rPr>
              <a:t>git</a:t>
            </a:r>
            <a:r>
              <a:rPr lang="en-US" sz="2000" dirty="0">
                <a:solidFill>
                  <a:srgbClr val="0000FF"/>
                </a:solidFill>
              </a:rPr>
              <a:t> diff filename </a:t>
            </a:r>
            <a:r>
              <a:rPr lang="en-US" sz="2000" dirty="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50" y="2627691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2901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45646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7" y="278130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126175"/>
            <a:ext cx="10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009900"/>
            <a:ext cx="2265706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1" y="33909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3" y="3528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3" y="37622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rm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dirty="0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area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701" y="1333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  <a:endParaRPr lang="en-US" dirty="0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0287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9720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mv   </a:t>
            </a:r>
            <a:r>
              <a:rPr lang="en-US" dirty="0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31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3815835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3" y="2781301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6" y="18669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init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1811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0861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1" y="2901436"/>
            <a:ext cx="307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of the time you’ll be using</a:t>
            </a:r>
          </a:p>
          <a:p>
            <a:r>
              <a:rPr lang="en-US" dirty="0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i="1" dirty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      (where “something” is a file or an entire branch)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will grab the</a:t>
            </a:r>
          </a:p>
          <a:p>
            <a:pPr marL="0" indent="0">
              <a:buNone/>
            </a:pPr>
            <a:r>
              <a:rPr lang="en-US" dirty="0"/>
              <a:t>    file from the repo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3753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1511546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3255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2" y="2932583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Added To Staging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reset </a:t>
            </a:r>
            <a:r>
              <a:rPr lang="en-US" dirty="0"/>
              <a:t>HEAD </a:t>
            </a:r>
            <a:r>
              <a:rPr lang="en-US" dirty="0" err="1"/>
              <a:t>filename.txt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55050" y="1714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68729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Committed To The Repo?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19615" y="1714501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34525" y="1545781"/>
            <a:ext cx="66795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commit --amend -m “message”</a:t>
            </a:r>
            <a:endParaRPr lang="en-US" sz="2800" dirty="0"/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allows one to amend a change to the last</a:t>
            </a:r>
          </a:p>
          <a:p>
            <a:r>
              <a:rPr lang="en-US" sz="2800" dirty="0"/>
              <a:t>              commit</a:t>
            </a:r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anything in staging area will be amended </a:t>
            </a:r>
          </a:p>
          <a:p>
            <a:r>
              <a:rPr lang="en-US" sz="2800" dirty="0"/>
              <a:t>              to the last commit 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5" y="877332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323897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740" y="429399"/>
            <a:ext cx="788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2" y="3463896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             Added ‘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 dirty="0"/>
              <a:t>’           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27813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7" y="2794003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8" y="27813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33374"/>
            <a:ext cx="8732108" cy="119125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/>
              <a:t>6e073c640928b --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i="1" dirty="0"/>
              <a:t>Note</a:t>
            </a:r>
            <a:r>
              <a:rPr lang="en-US" sz="2400" dirty="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019137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4" y="877885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15135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What Is A ‘Version Control?’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/>
              <a:t>A way to manage files and directories</a:t>
            </a:r>
          </a:p>
          <a:p>
            <a:endParaRPr lang="en-US" dirty="0"/>
          </a:p>
          <a:p>
            <a:r>
              <a:rPr lang="en-US" dirty="0"/>
              <a:t>Track changes over time</a:t>
            </a:r>
          </a:p>
          <a:p>
            <a:endParaRPr lang="en-US" dirty="0"/>
          </a:p>
          <a:p>
            <a:r>
              <a:rPr lang="en-US" dirty="0"/>
              <a:t>Recall previous versions </a:t>
            </a:r>
          </a:p>
          <a:p>
            <a:endParaRPr lang="en-US" dirty="0"/>
          </a:p>
          <a:p>
            <a:r>
              <a:rPr lang="en-US" dirty="0"/>
              <a:t>‘Source control’ is a subset of a VCS.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3" y="266700"/>
            <a:ext cx="652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checkout </a:t>
            </a:r>
            <a:r>
              <a:rPr lang="en-US" sz="2800" dirty="0"/>
              <a:t>6e073c640928b -- </a:t>
            </a:r>
            <a:r>
              <a:rPr lang="en-US" sz="2800" dirty="0" err="1"/>
              <a:t>filename.txt</a:t>
            </a:r>
            <a:endParaRPr lang="en-US" sz="2800" dirty="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79501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70" y="1466602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64263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comit</a:t>
                  </a:r>
                  <a:endParaRPr lang="en-US" dirty="0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ls</a:t>
            </a:r>
            <a:r>
              <a:rPr lang="en-US" dirty="0">
                <a:solidFill>
                  <a:srgbClr val="0000FF"/>
                </a:solidFill>
              </a:rPr>
              <a:t>-tree </a:t>
            </a:r>
            <a:r>
              <a:rPr lang="en-US" dirty="0"/>
              <a:t>tree-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tree-</a:t>
            </a:r>
            <a:r>
              <a:rPr lang="en-US" b="1" dirty="0" err="1"/>
              <a:t>ish</a:t>
            </a:r>
            <a:r>
              <a:rPr lang="en-US" b="1" dirty="0"/>
              <a:t> </a:t>
            </a:r>
            <a:r>
              <a:rPr lang="en-US" dirty="0"/>
              <a:t>– a way to reference a repo</a:t>
            </a:r>
          </a:p>
          <a:p>
            <a:pPr marL="0" indent="0">
              <a:buNone/>
            </a:pPr>
            <a:r>
              <a:rPr lang="en-US" dirty="0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3301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554663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14" y="15640"/>
            <a:ext cx="3828986" cy="2421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allows one to try new ideas</a:t>
            </a:r>
          </a:p>
          <a:p>
            <a:endParaRPr lang="en-US" dirty="0"/>
          </a:p>
          <a:p>
            <a:r>
              <a:rPr lang="en-US" dirty="0"/>
              <a:t>If an idea doesn’t work, throw away the branch. Don’t have to undo many changes to master branch</a:t>
            </a:r>
          </a:p>
          <a:p>
            <a:endParaRPr lang="en-US" dirty="0"/>
          </a:p>
          <a:p>
            <a:r>
              <a:rPr lang="en-US" dirty="0"/>
              <a:t>If it does work, merge ideas into master branch.</a:t>
            </a:r>
          </a:p>
          <a:p>
            <a:endParaRPr lang="en-US" dirty="0"/>
          </a:p>
          <a:p>
            <a:r>
              <a:rPr lang="en-US" dirty="0"/>
              <a:t>There is only one working directory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26479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8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198703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2819401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3" y="3924301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36048" y="3619501"/>
            <a:ext cx="540755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333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33350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71" y="33591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24701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71" y="26416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24828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21" y="26543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28257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49192" y="3039934"/>
            <a:ext cx="456622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3" y="3943350"/>
            <a:ext cx="202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from new </a:t>
            </a:r>
          </a:p>
          <a:p>
            <a:r>
              <a:rPr lang="en-US" dirty="0"/>
              <a:t>branch merged into</a:t>
            </a:r>
          </a:p>
          <a:p>
            <a:r>
              <a:rPr lang="en-US" dirty="0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46" y="1562101"/>
            <a:ext cx="714363" cy="782082"/>
            <a:chOff x="6878638" y="2133600"/>
            <a:chExt cx="714362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5819" y="2502932"/>
              <a:ext cx="3181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44" y="3619505"/>
            <a:ext cx="714363" cy="791528"/>
            <a:chOff x="6317438" y="4191000"/>
            <a:chExt cx="714362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5741433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hades.github.io</a:t>
            </a:r>
            <a:r>
              <a:rPr lang="en-US" dirty="0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44368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857271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www.tablix.org</a:t>
            </a:r>
            <a:r>
              <a:rPr lang="en-US" sz="1600" dirty="0"/>
              <a:t>/~avian/blog/archives/2014/06/</a:t>
            </a:r>
            <a:r>
              <a:rPr lang="en-US" sz="1600" dirty="0" err="1"/>
              <a:t>vesna_drivers_git_visualization</a:t>
            </a:r>
            <a:r>
              <a:rPr lang="en-US" sz="1600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81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0099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 - commits pointed to by tags</a:t>
            </a:r>
          </a:p>
          <a:p>
            <a:r>
              <a:rPr lang="en-US" dirty="0"/>
              <a:t>blue - branch heads </a:t>
            </a:r>
          </a:p>
          <a:p>
            <a:r>
              <a:rPr lang="en-US" dirty="0"/>
              <a:t>white - merge and bifurcation commits. 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66900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</a:t>
            </a:r>
            <a:r>
              <a:rPr lang="en-US" dirty="0" err="1"/>
              <a:t>new_branch_name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2" y="3162300"/>
            <a:ext cx="780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At this point, both HEADs of the branches are pointing to the same </a:t>
            </a:r>
          </a:p>
          <a:p>
            <a:r>
              <a:rPr lang="en-US" sz="2000" dirty="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669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 err="1"/>
              <a:t>new_branch_name</a:t>
            </a:r>
            <a:endParaRPr lang="en-US" dirty="0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986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5" y="3841992"/>
            <a:ext cx="83915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 this point, one can switch between branches, making commits, etc. in either</a:t>
            </a:r>
          </a:p>
          <a:p>
            <a:r>
              <a:rPr lang="en-US" sz="2000" dirty="0"/>
              <a:t>branch, while the two stay separate from one another. 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In order to switch to another branch, your current working directory </a:t>
            </a:r>
          </a:p>
          <a:p>
            <a:r>
              <a:rPr lang="en-US" sz="2000" dirty="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 </a:t>
            </a:r>
            <a:r>
              <a:rPr lang="en-US" dirty="0"/>
              <a:t>first_branch..</a:t>
            </a:r>
            <a:r>
              <a:rPr lang="en-US" dirty="0" err="1"/>
              <a:t>second_branch</a:t>
            </a:r>
            <a:endParaRPr lang="en-US" dirty="0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9300"/>
            <a:ext cx="53245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A ‘Version Control System?’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70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8701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branch into which you want to merge another branch….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merge </a:t>
            </a:r>
            <a:r>
              <a:rPr lang="en-US" dirty="0" err="1"/>
              <a:t>branch_to_merge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857500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163732"/>
            <a:ext cx="85205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fast-forward</a:t>
            </a:r>
            <a:r>
              <a:rPr lang="en-US" sz="2800" dirty="0"/>
              <a:t>” merge occurs when HEAD of master   </a:t>
            </a:r>
          </a:p>
          <a:p>
            <a:pPr marL="0" indent="0">
              <a:buNone/>
            </a:pPr>
            <a:r>
              <a:rPr lang="en-US" sz="2800" dirty="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9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cxnSpLocks/>
            <a:stCxn id="5" idx="3"/>
            <a:endCxn id="6" idx="1"/>
          </p:cNvCxnSpPr>
          <p:nvPr/>
        </p:nvCxnSpPr>
        <p:spPr>
          <a:xfrm>
            <a:off x="2296168" y="1783663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6" idx="3"/>
            <a:endCxn id="7" idx="1"/>
          </p:cNvCxnSpPr>
          <p:nvPr/>
        </p:nvCxnSpPr>
        <p:spPr>
          <a:xfrm>
            <a:off x="3596333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7" idx="3"/>
            <a:endCxn id="8" idx="1"/>
          </p:cNvCxnSpPr>
          <p:nvPr/>
        </p:nvCxnSpPr>
        <p:spPr>
          <a:xfrm>
            <a:off x="4846490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8" idx="2"/>
          </p:cNvCxnSpPr>
          <p:nvPr/>
        </p:nvCxnSpPr>
        <p:spPr>
          <a:xfrm>
            <a:off x="5596581" y="1955114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3234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5" y="76045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4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4470567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41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6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464201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3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4" y="51817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42927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3" y="44642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7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43054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3" y="44769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4648367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9" y="195356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50" y="39234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3" y="465368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035083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598998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3" y="2330438"/>
            <a:ext cx="13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new_branch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45539" y="308610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recursive</a:t>
            </a:r>
            <a:r>
              <a:rPr lang="en-US" sz="2800" dirty="0"/>
              <a:t>”</a:t>
            </a:r>
            <a:r>
              <a:rPr lang="en-US" sz="2800" b="1" dirty="0"/>
              <a:t> </a:t>
            </a:r>
            <a:r>
              <a:rPr lang="en-US" sz="2800" dirty="0"/>
              <a:t>merge occurs by looking back and combining</a:t>
            </a:r>
          </a:p>
          <a:p>
            <a:r>
              <a:rPr lang="en-US" sz="2800" dirty="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8" y="1788981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4" y="3912459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4902"/>
            <a:ext cx="7662214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1336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7796" y="428470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                     </a:t>
            </a:r>
            <a:r>
              <a:rPr lang="en-US" b="1" dirty="0" err="1"/>
              <a:t>new_feature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132990" y="21717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banana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3" y="1714501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3" y="1720335"/>
            <a:ext cx="90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79601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3751482"/>
            <a:ext cx="69715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Solutions</a:t>
            </a:r>
            <a:r>
              <a:rPr lang="en-US" sz="2800" dirty="0"/>
              <a:t>:</a:t>
            </a:r>
          </a:p>
          <a:p>
            <a:pPr marL="342887" indent="-342887">
              <a:buAutoNum type="arabicPeriod"/>
            </a:pPr>
            <a:r>
              <a:rPr lang="en-US" sz="2800" dirty="0"/>
              <a:t>Abort the merge using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merge –abort</a:t>
            </a:r>
          </a:p>
          <a:p>
            <a:pPr marL="342887" indent="-342887">
              <a:buAutoNum type="arabicPeriod"/>
            </a:pPr>
            <a:r>
              <a:rPr lang="en-US" sz="2800" dirty="0"/>
              <a:t>Manually fix the conflict</a:t>
            </a:r>
          </a:p>
          <a:p>
            <a:pPr marL="342887" indent="-342887">
              <a:buAutoNum type="arabicPeriod"/>
            </a:pPr>
            <a:r>
              <a:rPr lang="en-US" sz="2800" dirty="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527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127780"/>
            <a:ext cx="583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log --graph --</a:t>
            </a:r>
            <a:r>
              <a:rPr lang="en-US" sz="2800" dirty="0" err="1">
                <a:solidFill>
                  <a:srgbClr val="0000FF"/>
                </a:solidFill>
              </a:rPr>
              <a:t>oneline</a:t>
            </a:r>
            <a:r>
              <a:rPr lang="en-US" sz="2800" dirty="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often</a:t>
            </a:r>
          </a:p>
          <a:p>
            <a:r>
              <a:rPr lang="en-US" dirty="0"/>
              <a:t>keep commits small/focused</a:t>
            </a:r>
          </a:p>
          <a:p>
            <a:r>
              <a:rPr lang="en-US" dirty="0"/>
              <a:t>bring changes occurring to master into your branch frequently (“tracking”)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b="1" dirty="0"/>
              <a:t>    What is                                 ?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001120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33438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1266" y="846138"/>
            <a:ext cx="74252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400" b="1" dirty="0"/>
              <a:t>a platform to host </a:t>
            </a:r>
            <a:r>
              <a:rPr lang="en-US" sz="2400" b="1" dirty="0" err="1"/>
              <a:t>git</a:t>
            </a:r>
            <a:r>
              <a:rPr lang="en-US" sz="2400" b="1" dirty="0"/>
              <a:t> code repositories</a:t>
            </a:r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pPr marL="342887" indent="-342887">
              <a:buFont typeface="Arial"/>
              <a:buChar char="•"/>
            </a:pPr>
            <a:r>
              <a:rPr lang="en-US" sz="2400" dirty="0"/>
              <a:t>http://github.com</a:t>
            </a:r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pPr marL="342887" indent="-342887">
              <a:buFont typeface="Arial"/>
              <a:buChar char="•"/>
            </a:pPr>
            <a:r>
              <a:rPr lang="en-US" sz="2400" dirty="0"/>
              <a:t>launched in 2008</a:t>
            </a:r>
          </a:p>
          <a:p>
            <a:endParaRPr lang="en-US" sz="2400" dirty="0"/>
          </a:p>
          <a:p>
            <a:pPr marL="342887" indent="-342887">
              <a:buFont typeface="Arial"/>
              <a:buChar char="•"/>
            </a:pPr>
            <a:r>
              <a:rPr lang="en-US" sz="2400" dirty="0"/>
              <a:t>most popular </a:t>
            </a:r>
            <a:r>
              <a:rPr lang="en-US" sz="2400" dirty="0" err="1"/>
              <a:t>Git</a:t>
            </a:r>
            <a:r>
              <a:rPr lang="en-US" sz="2400" dirty="0"/>
              <a:t> host</a:t>
            </a:r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pPr marL="342887" indent="-342887">
              <a:buFont typeface="Arial"/>
              <a:buChar char="•"/>
            </a:pPr>
            <a:r>
              <a:rPr lang="en-US" sz="2400" dirty="0"/>
              <a:t>allows users to collaborate on projects from anywhere</a:t>
            </a:r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pPr marL="342887" indent="-342887">
              <a:buFont typeface="Arial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makes </a:t>
            </a:r>
            <a:r>
              <a:rPr lang="en-US" sz="2400" dirty="0" err="1"/>
              <a:t>git</a:t>
            </a:r>
            <a:r>
              <a:rPr lang="en-US" sz="2400" dirty="0"/>
              <a:t> social!</a:t>
            </a:r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pPr marL="342887" indent="-342887">
              <a:buFont typeface="Arial"/>
              <a:buChar char="•"/>
            </a:pPr>
            <a:r>
              <a:rPr lang="en-US" sz="2400" dirty="0"/>
              <a:t>Free to start</a:t>
            </a:r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pPr marL="342887" indent="-342887">
              <a:buFont typeface="Arial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95300" y="1790700"/>
            <a:ext cx="6553200" cy="419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7200" y="-342900"/>
            <a:ext cx="6553200" cy="190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</a:rPr>
              <a:t>GitHub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remote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57500" y="381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Forked branch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2600" y="381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600" y="1905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3250" y="698501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7500" y="2832101"/>
            <a:ext cx="1181100" cy="660400"/>
          </a:xfrm>
          <a:prstGeom prst="roundRect">
            <a:avLst/>
          </a:prstGeom>
          <a:solidFill>
            <a:srgbClr val="FC9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7500" y="3937001"/>
            <a:ext cx="1181100" cy="660400"/>
          </a:xfrm>
          <a:prstGeom prst="roundRect">
            <a:avLst/>
          </a:prstGeom>
          <a:solidFill>
            <a:srgbClr val="FFF75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57500" y="5016501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directory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43250" y="3499367"/>
            <a:ext cx="0" cy="15171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3800" y="698501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3800" y="3492501"/>
            <a:ext cx="0" cy="4445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33800" y="4597400"/>
            <a:ext cx="0" cy="4191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1810" y="3499367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12" y="19664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3" y="735570"/>
            <a:ext cx="657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pull/</a:t>
            </a:r>
          </a:p>
          <a:p>
            <a:r>
              <a:rPr lang="en-US" dirty="0"/>
              <a:t>fetch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38600" y="495301"/>
            <a:ext cx="1524000" cy="185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140" y="519669"/>
            <a:ext cx="130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0816" y="-17883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2799" y="450163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2074" y="3550167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43250" y="2324100"/>
            <a:ext cx="0" cy="508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5202" y="233576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103810" y="1966436"/>
            <a:ext cx="2759464" cy="339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origin/master “branch”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733800" y="2324100"/>
            <a:ext cx="0" cy="4709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814192" y="2342635"/>
            <a:ext cx="78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248400" y="2095500"/>
            <a:ext cx="2438400" cy="222146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origin/master references remote server branch and tries to stay in sync</a:t>
            </a:r>
          </a:p>
          <a:p>
            <a:pPr algn="ctr"/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4893063" y="2212896"/>
            <a:ext cx="1355338" cy="33980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43827" y="119276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6819900" y="698500"/>
            <a:ext cx="723900" cy="1905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43803" y="698501"/>
            <a:ext cx="139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</a:t>
            </a:r>
          </a:p>
          <a:p>
            <a:r>
              <a:rPr lang="en-US" dirty="0"/>
              <a:t>else’s master</a:t>
            </a:r>
          </a:p>
        </p:txBody>
      </p: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Some History Of Source Control…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D1A5B-7A13-586A-FA13-62F9D5D9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(1972) Source Code Control System (SCCS)</a:t>
            </a:r>
          </a:p>
          <a:p>
            <a:pPr lvl="1"/>
            <a:r>
              <a:rPr lang="en-US" dirty="0"/>
              <a:t>Closed source, part of UNIX</a:t>
            </a:r>
          </a:p>
          <a:p>
            <a:r>
              <a:rPr lang="en-US" dirty="0"/>
              <a:t>(1982) Revision Control System(RCS) </a:t>
            </a:r>
          </a:p>
          <a:p>
            <a:pPr lvl="1"/>
            <a:r>
              <a:rPr lang="en-US" dirty="0"/>
              <a:t>Open source</a:t>
            </a:r>
          </a:p>
          <a:p>
            <a:r>
              <a:rPr lang="en-US" dirty="0"/>
              <a:t>(1986) Concurrent Versions System (CVS)</a:t>
            </a:r>
          </a:p>
          <a:p>
            <a:pPr lvl="1"/>
            <a:r>
              <a:rPr lang="en-US" dirty="0"/>
              <a:t>Open source</a:t>
            </a:r>
          </a:p>
          <a:p>
            <a:r>
              <a:rPr lang="en-US" dirty="0"/>
              <a:t>(2000) Apache Subversion (SVN)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64" y="3911600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88" y="2187690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developers </a:t>
            </a:r>
            <a:r>
              <a:rPr lang="en-US" i="1" dirty="0"/>
              <a:t>choose</a:t>
            </a:r>
            <a:r>
              <a:rPr lang="en-US" dirty="0"/>
              <a:t> to place repo on </a:t>
            </a:r>
            <a:r>
              <a:rPr lang="en-US" dirty="0" err="1"/>
              <a:t>GitHub</a:t>
            </a:r>
            <a:r>
              <a:rPr lang="en-US" dirty="0"/>
              <a:t> as a centralized place where everyone commits changes, but it </a:t>
            </a:r>
            <a:r>
              <a:rPr lang="en-US" b="1" dirty="0"/>
              <a:t>doesn’t have to be on </a:t>
            </a:r>
            <a:r>
              <a:rPr lang="en-US" b="1" dirty="0" err="1"/>
              <a:t>GitHub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5" y="5904582"/>
            <a:ext cx="2505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http://</a:t>
            </a:r>
            <a:r>
              <a:rPr lang="en-US" sz="1600" dirty="0" err="1"/>
              <a:t>bit.ly</a:t>
            </a:r>
            <a:r>
              <a:rPr lang="en-US" sz="1600" dirty="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8458200" cy="5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96862"/>
            <a:ext cx="8610600" cy="1143000"/>
          </a:xfrm>
        </p:spPr>
        <p:txBody>
          <a:bodyPr>
            <a:normAutofit/>
          </a:bodyPr>
          <a:lstStyle/>
          <a:p>
            <a:r>
              <a:rPr lang="en-US" b="1" dirty="0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clone </a:t>
            </a:r>
            <a:r>
              <a:rPr lang="en-US" dirty="0"/>
              <a:t>URL  &lt;</a:t>
            </a:r>
            <a:r>
              <a:rPr lang="en-US" dirty="0" err="1"/>
              <a:t>new_dir_name</a:t>
            </a:r>
            <a:r>
              <a:rPr lang="en-US" dirty="0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95464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95300" y="1790700"/>
            <a:ext cx="6553200" cy="419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7200" y="-342900"/>
            <a:ext cx="6553200" cy="190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</a:rPr>
              <a:t>GitHub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remote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57500" y="381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Forked branch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2600" y="381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600" y="1905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3250" y="698501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7500" y="2832101"/>
            <a:ext cx="1181100" cy="660400"/>
          </a:xfrm>
          <a:prstGeom prst="roundRect">
            <a:avLst/>
          </a:prstGeom>
          <a:solidFill>
            <a:srgbClr val="FC9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7500" y="3937001"/>
            <a:ext cx="1181100" cy="660400"/>
          </a:xfrm>
          <a:prstGeom prst="roundRect">
            <a:avLst/>
          </a:prstGeom>
          <a:solidFill>
            <a:srgbClr val="FFF75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57500" y="5016501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directory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43250" y="3499367"/>
            <a:ext cx="0" cy="15171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3800" y="698501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3800" y="3492501"/>
            <a:ext cx="0" cy="4445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33800" y="4597400"/>
            <a:ext cx="0" cy="4191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1810" y="3499367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12" y="19664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3" y="735570"/>
            <a:ext cx="657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pull/</a:t>
            </a:r>
          </a:p>
          <a:p>
            <a:r>
              <a:rPr lang="en-US" dirty="0"/>
              <a:t>fetch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38600" y="495301"/>
            <a:ext cx="1524000" cy="185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140" y="519669"/>
            <a:ext cx="130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0816" y="-17883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2799" y="450163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2074" y="3550167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43250" y="2324100"/>
            <a:ext cx="0" cy="508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5202" y="233576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103810" y="1966436"/>
            <a:ext cx="2759464" cy="339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origin/master “branch”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733800" y="2324100"/>
            <a:ext cx="0" cy="4709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43827" y="119276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337155" y="342900"/>
            <a:ext cx="1520347" cy="4876800"/>
            <a:chOff x="1337153" y="914400"/>
            <a:chExt cx="1520347" cy="4876800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2112074" y="914400"/>
              <a:ext cx="74542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103810" y="914400"/>
              <a:ext cx="8264" cy="487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112074" y="5791200"/>
              <a:ext cx="74542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1337153" y="3181866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clone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 flipV="1">
            <a:off x="6819900" y="698500"/>
            <a:ext cx="723900" cy="1905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43803" y="698501"/>
            <a:ext cx="139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</a:t>
            </a:r>
          </a:p>
          <a:p>
            <a:r>
              <a:rPr lang="en-US" dirty="0"/>
              <a:t>else’s master</a:t>
            </a:r>
          </a:p>
        </p:txBody>
      </p: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96862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remote add  </a:t>
            </a:r>
            <a:r>
              <a:rPr lang="en-US" dirty="0"/>
              <a:t>&lt;alias&gt; &lt;URL&gt;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2" y="1714500"/>
            <a:ext cx="8631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This just establishes a connection…no files are copied/moved</a:t>
            </a:r>
          </a:p>
          <a:p>
            <a:endParaRPr lang="en-US" sz="2400" dirty="0"/>
          </a:p>
          <a:p>
            <a:r>
              <a:rPr lang="en-US" sz="2400" i="1" dirty="0"/>
              <a:t>Note</a:t>
            </a:r>
            <a:r>
              <a:rPr lang="en-US" sz="2400" dirty="0"/>
              <a:t>: Yes! You may have more than one remote linked to your local </a:t>
            </a:r>
          </a:p>
          <a:p>
            <a:r>
              <a:rPr lang="en-US" sz="2400" dirty="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7800" y="3492502"/>
            <a:ext cx="602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remotes am I linked to?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57200" y="4381502"/>
            <a:ext cx="2019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git</a:t>
            </a:r>
            <a:r>
              <a:rPr lang="en-US" sz="3200" dirty="0">
                <a:solidFill>
                  <a:srgbClr val="0000FF"/>
                </a:solidFill>
              </a:rPr>
              <a:t> remote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push </a:t>
            </a:r>
            <a:r>
              <a:rPr lang="en-US" dirty="0" err="1"/>
              <a:t>local_branch_alias</a:t>
            </a:r>
            <a:r>
              <a:rPr lang="en-US" dirty="0"/>
              <a:t>   </a:t>
            </a:r>
            <a:r>
              <a:rPr lang="en-US" dirty="0" err="1"/>
              <a:t>branch_name</a:t>
            </a:r>
            <a:endParaRPr lang="en-US" dirty="0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Fetching from a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fetch </a:t>
            </a:r>
            <a:r>
              <a:rPr lang="en-US" dirty="0" err="1"/>
              <a:t>remote_repo_name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Fetch in no way changes a your working </a:t>
            </a:r>
            <a:r>
              <a:rPr lang="en-US" b="1" dirty="0" err="1"/>
              <a:t>dir</a:t>
            </a:r>
            <a:r>
              <a:rPr lang="en-US" b="1" dirty="0"/>
              <a:t> or any commits that you’ve made.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 before you work</a:t>
            </a:r>
          </a:p>
          <a:p>
            <a:r>
              <a:rPr lang="en-US" dirty="0"/>
              <a:t>Fetch before you push</a:t>
            </a:r>
          </a:p>
          <a:p>
            <a:r>
              <a:rPr lang="en-US" dirty="0"/>
              <a:t>Fetch often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git</a:t>
            </a:r>
            <a:r>
              <a:rPr lang="en-US" i="1" dirty="0"/>
              <a:t> merge </a:t>
            </a:r>
            <a:r>
              <a:rPr lang="en-US" dirty="0"/>
              <a:t>must be done to merge fetched changes into local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r>
              <a:rPr lang="en-US" b="1" dirty="0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312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18669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1790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endParaRPr lang="en-US" dirty="0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40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25527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2552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9906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sent along with link; collaborator has read/write access.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Everyone has read access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 want write access and you haven</a:t>
            </a:r>
            <a:r>
              <a:rPr lang="fr-FR" dirty="0"/>
              <a:t>’</a:t>
            </a:r>
            <a:r>
              <a:rPr lang="en-US" dirty="0"/>
              <a:t>t been invited, “fork” the repo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(2000) </a:t>
            </a:r>
            <a:r>
              <a:rPr lang="en-US" dirty="0" err="1"/>
              <a:t>BitKeeper</a:t>
            </a:r>
            <a:r>
              <a:rPr lang="en-US" dirty="0"/>
              <a:t> SCM</a:t>
            </a:r>
          </a:p>
          <a:p>
            <a:pPr lvl="1"/>
            <a:r>
              <a:rPr lang="en-US" dirty="0"/>
              <a:t>Closed source, proprietary, used with  </a:t>
            </a:r>
          </a:p>
          <a:p>
            <a:pPr lvl="1"/>
            <a:r>
              <a:rPr lang="en-US" dirty="0"/>
              <a:t>Source code management of Linux kernel</a:t>
            </a:r>
          </a:p>
          <a:p>
            <a:pPr lvl="1"/>
            <a:r>
              <a:rPr lang="en-US" dirty="0"/>
              <a:t>Free until 2005</a:t>
            </a:r>
          </a:p>
          <a:p>
            <a:pPr lvl="1"/>
            <a:r>
              <a:rPr lang="en-US" dirty="0"/>
              <a:t>Distributed 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4097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495300" y="1790700"/>
            <a:ext cx="6553200" cy="419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7200" y="-342900"/>
            <a:ext cx="6553200" cy="1905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</a:rPr>
              <a:t>GitHub</a:t>
            </a:r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remote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server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57500" y="381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Forked branch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62600" y="38100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038600" y="1905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3250" y="698501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857500" y="2832101"/>
            <a:ext cx="1181100" cy="660400"/>
          </a:xfrm>
          <a:prstGeom prst="roundRect">
            <a:avLst/>
          </a:prstGeom>
          <a:solidFill>
            <a:srgbClr val="FC9C2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857500" y="3937001"/>
            <a:ext cx="1181100" cy="660400"/>
          </a:xfrm>
          <a:prstGeom prst="roundRect">
            <a:avLst/>
          </a:prstGeom>
          <a:solidFill>
            <a:srgbClr val="FFF75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57500" y="5016501"/>
            <a:ext cx="11811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directory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43250" y="3499367"/>
            <a:ext cx="0" cy="15171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733800" y="698501"/>
            <a:ext cx="0" cy="1267936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733800" y="3492501"/>
            <a:ext cx="0" cy="4445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733800" y="4597400"/>
            <a:ext cx="0" cy="4191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81810" y="3499367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12" y="196643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3" y="735570"/>
            <a:ext cx="657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pull/</a:t>
            </a:r>
          </a:p>
          <a:p>
            <a:r>
              <a:rPr lang="en-US" dirty="0"/>
              <a:t>fetch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038600" y="495301"/>
            <a:ext cx="1524000" cy="18534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08140" y="519669"/>
            <a:ext cx="130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request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30816" y="-17883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2799" y="450163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12074" y="3550167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143250" y="2324100"/>
            <a:ext cx="0" cy="508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35202" y="233576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2103810" y="1966436"/>
            <a:ext cx="2759464" cy="3398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origin/master “branch”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3733800" y="2324100"/>
            <a:ext cx="0" cy="47093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814192" y="2342635"/>
            <a:ext cx="78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843827" y="119276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6819900" y="698500"/>
            <a:ext cx="723900" cy="1905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43803" y="698501"/>
            <a:ext cx="1396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</a:t>
            </a:r>
          </a:p>
          <a:p>
            <a:r>
              <a:rPr lang="en-US" dirty="0"/>
              <a:t>else’s master</a:t>
            </a:r>
          </a:p>
        </p:txBody>
      </p: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GitHub</a:t>
            </a:r>
            <a:r>
              <a:rPr lang="en-US" b="1" dirty="0"/>
              <a:t> Gist</a:t>
            </a:r>
          </a:p>
        </p:txBody>
      </p:sp>
      <p:sp>
        <p:nvSpPr>
          <p:cNvPr id="4" name="Rectangle 3"/>
          <p:cNvSpPr/>
          <p:nvPr/>
        </p:nvSpPr>
        <p:spPr>
          <a:xfrm>
            <a:off x="574193" y="744481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" y="1227318"/>
            <a:ext cx="8238565" cy="48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534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from </a:t>
            </a:r>
            <a:r>
              <a:rPr lang="en-US" dirty="0" err="1"/>
              <a:t>Git</a:t>
            </a:r>
            <a:r>
              <a:rPr lang="en-US" dirty="0"/>
              <a:t>:         </a:t>
            </a:r>
            <a:r>
              <a:rPr lang="en-US" sz="2400" dirty="0">
                <a:solidFill>
                  <a:srgbClr val="0000FF"/>
                </a:solidFill>
              </a:rPr>
              <a:t>https://</a:t>
            </a:r>
            <a:r>
              <a:rPr lang="en-US" sz="2400" dirty="0" err="1">
                <a:solidFill>
                  <a:srgbClr val="0000FF"/>
                </a:solidFill>
              </a:rPr>
              <a:t>git-scm.com</a:t>
            </a:r>
            <a:r>
              <a:rPr lang="en-US" sz="2400" dirty="0">
                <a:solidFill>
                  <a:srgbClr val="0000FF"/>
                </a:solidFill>
              </a:rPr>
              <a:t>/book/en/v2</a:t>
            </a:r>
          </a:p>
          <a:p>
            <a:endParaRPr lang="en-US" dirty="0"/>
          </a:p>
          <a:p>
            <a:r>
              <a:rPr lang="en-US" dirty="0"/>
              <a:t>A guided tour that walks through the fundamentals of </a:t>
            </a:r>
            <a:r>
              <a:rPr lang="en-US" dirty="0" err="1"/>
              <a:t>Git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</a:t>
            </a:r>
            <a:r>
              <a:rPr lang="en-US" sz="2400" dirty="0">
                <a:solidFill>
                  <a:srgbClr val="0000FF"/>
                </a:solidFill>
              </a:rPr>
              <a:t>https://</a:t>
            </a:r>
            <a:r>
              <a:rPr lang="en-US" sz="2400" dirty="0" err="1">
                <a:solidFill>
                  <a:srgbClr val="0000FF"/>
                </a:solidFill>
              </a:rPr>
              <a:t>githowto.com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/>
              <a:t>Linus Torvalds on </a:t>
            </a:r>
            <a:r>
              <a:rPr lang="en-US" dirty="0" err="1"/>
              <a:t>Git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                            </a:t>
            </a:r>
            <a:r>
              <a:rPr lang="en-US" sz="2400" dirty="0">
                <a:solidFill>
                  <a:srgbClr val="0000FF"/>
                </a:solidFill>
              </a:rPr>
              <a:t>https://www.youtube.com/</a:t>
            </a:r>
            <a:r>
              <a:rPr lang="en-US" sz="2400" dirty="0" err="1">
                <a:solidFill>
                  <a:srgbClr val="0000FF"/>
                </a:solidFill>
              </a:rPr>
              <a:t>watch?v</a:t>
            </a:r>
            <a:r>
              <a:rPr lang="en-US" sz="2400" dirty="0">
                <a:solidFill>
                  <a:srgbClr val="0000FF"/>
                </a:solidFill>
              </a:rPr>
              <a:t>=idLyobOhtO4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dirty="0" err="1"/>
              <a:t>Git</a:t>
            </a:r>
            <a:r>
              <a:rPr lang="en-US" dirty="0"/>
              <a:t> tutorial from </a:t>
            </a:r>
            <a:r>
              <a:rPr lang="en-US" dirty="0" err="1"/>
              <a:t>Atlassian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                                                https://www.atlassian.com/git/tutorials/</a:t>
            </a:r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r>
              <a:rPr lang="en-US" dirty="0"/>
              <a:t>A number of easy-to-understand guides by the </a:t>
            </a:r>
            <a:r>
              <a:rPr lang="en-US" dirty="0" err="1"/>
              <a:t>GitHub</a:t>
            </a:r>
            <a:r>
              <a:rPr lang="en-US" dirty="0"/>
              <a:t> folks                         </a:t>
            </a:r>
          </a:p>
          <a:p>
            <a:pPr marL="0" indent="0">
              <a:buNone/>
            </a:pPr>
            <a:r>
              <a:rPr lang="en-US" sz="2400">
                <a:solidFill>
                  <a:srgbClr val="0000FF"/>
                </a:solidFill>
              </a:rPr>
              <a:t>                                                 https</a:t>
            </a:r>
            <a:r>
              <a:rPr lang="en-US" sz="2400" dirty="0">
                <a:solidFill>
                  <a:srgbClr val="0000FF"/>
                </a:solidFill>
              </a:rPr>
              <a:t>://</a:t>
            </a:r>
            <a:r>
              <a:rPr lang="en-US" sz="2400" dirty="0" err="1">
                <a:solidFill>
                  <a:srgbClr val="0000FF"/>
                </a:solidFill>
              </a:rPr>
              <a:t>guides.github.com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400" y="-296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one to add to staging index and commit </a:t>
            </a:r>
            <a:r>
              <a:rPr lang="en-US" i="1" dirty="0"/>
              <a:t>at the same time</a:t>
            </a:r>
          </a:p>
          <a:p>
            <a:endParaRPr lang="en-US" dirty="0"/>
          </a:p>
          <a:p>
            <a:r>
              <a:rPr lang="en-US" dirty="0"/>
              <a:t>Grabs everything in working </a:t>
            </a:r>
            <a:r>
              <a:rPr lang="en-US" dirty="0" err="1"/>
              <a:t>direcotry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 --</a:t>
            </a:r>
            <a:r>
              <a:rPr lang="en-US" dirty="0" err="1">
                <a:solidFill>
                  <a:srgbClr val="0000FF"/>
                </a:solidFill>
              </a:rPr>
              <a:t>oneline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2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using checksum of older commit, will </a:t>
            </a:r>
          </a:p>
          <a:p>
            <a:pPr marL="0" indent="0">
              <a:buNone/>
            </a:pPr>
            <a:r>
              <a:rPr lang="en-US" dirty="0"/>
              <a:t>show you all changes compared to those in</a:t>
            </a:r>
          </a:p>
          <a:p>
            <a:pPr marL="0" indent="0">
              <a:buNone/>
            </a:pPr>
            <a:r>
              <a:rPr lang="en-US" dirty="0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–m/--move</a:t>
            </a:r>
            <a:r>
              <a:rPr lang="en-US" dirty="0"/>
              <a:t> </a:t>
            </a:r>
            <a:r>
              <a:rPr lang="en-US" dirty="0" err="1"/>
              <a:t>old_name</a:t>
            </a:r>
            <a:r>
              <a:rPr lang="en-US" dirty="0"/>
              <a:t> </a:t>
            </a:r>
            <a:r>
              <a:rPr lang="en-US" dirty="0" err="1"/>
              <a:t>new_name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–d </a:t>
            </a:r>
            <a:r>
              <a:rPr lang="en-US" dirty="0" err="1"/>
              <a:t>branch_name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be in </a:t>
            </a:r>
            <a:r>
              <a:rPr lang="en-US" sz="2800" dirty="0" err="1"/>
              <a:t>branch_name</a:t>
            </a: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have commits in </a:t>
            </a:r>
            <a:r>
              <a:rPr lang="en-US" sz="2800" dirty="0" err="1"/>
              <a:t>branch_name</a:t>
            </a:r>
            <a:r>
              <a:rPr lang="en-US" sz="2800" dirty="0"/>
              <a:t> unmerged in branch from which you are deleting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branch –D </a:t>
            </a:r>
            <a:r>
              <a:rPr lang="en-US" sz="2800" dirty="0" err="1"/>
              <a:t>branch_name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4" y="923456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2" indent="-457182">
              <a:buFont typeface="Arial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has the ability to tag specific points in history as being important, such as releases versions </a:t>
            </a:r>
          </a:p>
          <a:p>
            <a:r>
              <a:rPr lang="en-US" sz="2800" dirty="0"/>
              <a:t>      (v.1.0, 2.0, …)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3349894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Two types of tags: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lightweight </a:t>
            </a:r>
            <a:r>
              <a:rPr lang="en-US" sz="2800" dirty="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</a:t>
            </a:r>
            <a:r>
              <a:rPr lang="en-US" sz="2800" dirty="0" err="1"/>
              <a:t>tag_name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annotated</a:t>
            </a:r>
            <a:r>
              <a:rPr lang="en-US" sz="2800" dirty="0"/>
              <a:t> – a full object stored in the </a:t>
            </a:r>
            <a:r>
              <a:rPr lang="en-US" sz="2800" dirty="0" err="1"/>
              <a:t>Git</a:t>
            </a:r>
            <a:r>
              <a:rPr lang="en-US" sz="2800" dirty="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–a </a:t>
            </a:r>
            <a:r>
              <a:rPr lang="en-US" sz="2800" dirty="0" err="1"/>
              <a:t>tag_name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–m</a:t>
            </a:r>
            <a:r>
              <a:rPr lang="en-US" sz="2800" dirty="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64" y="6994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show </a:t>
            </a:r>
            <a:r>
              <a:rPr lang="en-US" dirty="0" err="1"/>
              <a:t>tag_name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                   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2" y="16251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4188" y="-206992"/>
            <a:ext cx="454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526616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1990855"/>
            <a:ext cx="16246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2" y="4048551"/>
            <a:ext cx="15770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3437-22CC-42AF-124A-32BB358F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central server</a:t>
            </a:r>
          </a:p>
          <a:p>
            <a:r>
              <a:rPr lang="en-US" dirty="0"/>
              <a:t>Every developer is a client, the server and the repository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3" y="2508326"/>
            <a:ext cx="7886701" cy="2906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60319" y="5817970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bit.ly</a:t>
            </a:r>
            <a:r>
              <a:rPr lang="en-US" dirty="0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7200" dirty="0"/>
              <a:t>What is </a:t>
            </a:r>
            <a:r>
              <a:rPr lang="en-US" sz="7200" dirty="0" err="1"/>
              <a:t>git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8850</TotalTime>
  <Words>2660</Words>
  <Application>Microsoft Macintosh PowerPoint</Application>
  <PresentationFormat>On-screen Show (16:10)</PresentationFormat>
  <Paragraphs>679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Wingdings</vt:lpstr>
      <vt:lpstr>Office Theme</vt:lpstr>
      <vt:lpstr>Introduction to  Git and GitHub</vt:lpstr>
      <vt:lpstr>Outline</vt:lpstr>
      <vt:lpstr>PowerPoint Presentation</vt:lpstr>
      <vt:lpstr>What Is A ‘Version Control?’</vt:lpstr>
      <vt:lpstr>What Is A ‘Version Control System?’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lastModifiedBy>R. Burke Squires</cp:lastModifiedBy>
  <cp:revision>253</cp:revision>
  <cp:lastPrinted>2016-05-02T22:35:43Z</cp:lastPrinted>
  <dcterms:created xsi:type="dcterms:W3CDTF">2016-02-11T06:47:29Z</dcterms:created>
  <dcterms:modified xsi:type="dcterms:W3CDTF">2024-06-25T00:16:41Z</dcterms:modified>
</cp:coreProperties>
</file>